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5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4"/>
  </p:normalViewPr>
  <p:slideViewPr>
    <p:cSldViewPr snapToGrid="0" showGuides="1">
      <p:cViewPr varScale="1">
        <p:scale>
          <a:sx n="73" d="100"/>
          <a:sy n="73" d="100"/>
        </p:scale>
        <p:origin x="3222" y="72"/>
      </p:cViewPr>
      <p:guideLst>
        <p:guide orient="horz" pos="3075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7BE69-8AD3-C54C-924C-52867476E766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25479-2637-4048-8273-3EB8CC9846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2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25479-2637-4048-8273-3EB8CC9846F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1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81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28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50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71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84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27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37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24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48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2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5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A0EF1-2DC6-F848-AAF7-6B97C2A9034C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2719-7710-5D45-BE48-C4ABC5B3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4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DFB542-A0D2-018B-35B8-CEDE362B4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30"/>
            <a:ext cx="6858000" cy="6330219"/>
          </a:xfrm>
          <a:prstGeom prst="rect">
            <a:avLst/>
          </a:prstGeom>
          <a:effectLst/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2DA58CE-9456-BD35-F4E9-6D52F1DC7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3612" y="8080563"/>
            <a:ext cx="1197957" cy="113389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A188875-269C-4F53-8098-7A607F3452EA}"/>
              </a:ext>
            </a:extLst>
          </p:cNvPr>
          <p:cNvSpPr txBox="1"/>
          <p:nvPr/>
        </p:nvSpPr>
        <p:spPr>
          <a:xfrm>
            <a:off x="388803" y="4214336"/>
            <a:ext cx="4924425" cy="738664"/>
          </a:xfrm>
          <a:prstGeom prst="rect">
            <a:avLst/>
          </a:prstGeom>
          <a:solidFill>
            <a:srgbClr val="941100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800" b="1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大学院進学説明会</a:t>
            </a:r>
            <a:endParaRPr kumimoji="1" lang="en-US" altLang="ja-JP" sz="4800" b="1" dirty="0">
              <a:solidFill>
                <a:schemeClr val="bg1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A1DB116-51B1-BF7B-B705-CEC26B85CD18}"/>
              </a:ext>
            </a:extLst>
          </p:cNvPr>
          <p:cNvSpPr txBox="1"/>
          <p:nvPr/>
        </p:nvSpPr>
        <p:spPr>
          <a:xfrm>
            <a:off x="397135" y="5127722"/>
            <a:ext cx="5866506" cy="870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大学院への進学。</a:t>
            </a:r>
            <a:br>
              <a:rPr kumimoji="1" lang="en-US" altLang="ja-JP" sz="1600" b="1" dirty="0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</a:br>
            <a:r>
              <a:rPr kumimoji="1" lang="ja-JP" altLang="en-US" sz="1600" b="1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選択肢の一つとして考えてみたけど、いまいちよくわからない。</a:t>
            </a:r>
            <a:endParaRPr kumimoji="1" lang="en-US" altLang="ja-JP" sz="1600" b="1" dirty="0">
              <a:solidFill>
                <a:schemeClr val="bg1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600" b="1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そんなあなたのための説明会です。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B136B18-E6C7-E7D8-7D8F-86879B161F53}"/>
              </a:ext>
            </a:extLst>
          </p:cNvPr>
          <p:cNvSpPr txBox="1"/>
          <p:nvPr/>
        </p:nvSpPr>
        <p:spPr>
          <a:xfrm>
            <a:off x="380891" y="3937337"/>
            <a:ext cx="3049929" cy="276999"/>
          </a:xfrm>
          <a:prstGeom prst="rect">
            <a:avLst/>
          </a:prstGeom>
          <a:solidFill>
            <a:srgbClr val="941100"/>
          </a:solidFill>
        </p:spPr>
        <p:txBody>
          <a:bodyPr wrap="square" lIns="0" tIns="0" rIns="0" bIns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神戸大学大学院経営学研究科</a:t>
            </a:r>
            <a:endParaRPr kumimoji="1" lang="en-US" altLang="ja-JP" b="1" dirty="0">
              <a:solidFill>
                <a:schemeClr val="bg1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6730983-B3C4-7CF7-70E4-50856CB0DCF0}"/>
              </a:ext>
            </a:extLst>
          </p:cNvPr>
          <p:cNvSpPr txBox="1"/>
          <p:nvPr/>
        </p:nvSpPr>
        <p:spPr>
          <a:xfrm>
            <a:off x="689471" y="6495833"/>
            <a:ext cx="18466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dirty="0">
                <a:latin typeface="BIZ UDGothic" panose="020B0400000000000000" pitchFamily="49" charset="-128"/>
                <a:ea typeface="BIZ UDGothic" panose="020B0400000000000000" pitchFamily="49" charset="-128"/>
              </a:rPr>
              <a:t>◆ ◆</a:t>
            </a:r>
            <a:r>
              <a:rPr kumimoji="1" lang="en-US" altLang="ja-JP" dirty="0">
                <a:latin typeface="BIZ UDGothic" panose="020B0400000000000000" pitchFamily="49" charset="-128"/>
                <a:ea typeface="BIZ UDGothic" panose="020B0400000000000000" pitchFamily="49" charset="-128"/>
              </a:rPr>
              <a:t> </a:t>
            </a:r>
            <a:r>
              <a:rPr kumimoji="1" lang="ja-JP" altLang="en-US" dirty="0">
                <a:latin typeface="BIZ UDGothic" panose="020B0400000000000000" pitchFamily="49" charset="-128"/>
                <a:ea typeface="BIZ UDGothic" panose="020B0400000000000000" pitchFamily="49" charset="-128"/>
              </a:rPr>
              <a:t>日時 ◆ 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22D8050-3F05-C853-9C20-190F62B4EDC8}"/>
              </a:ext>
            </a:extLst>
          </p:cNvPr>
          <p:cNvSpPr txBox="1"/>
          <p:nvPr/>
        </p:nvSpPr>
        <p:spPr>
          <a:xfrm>
            <a:off x="486538" y="6830053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0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2026</a:t>
            </a:r>
            <a:r>
              <a:rPr kumimoji="1" lang="ja-JP" altLang="en-US">
                <a:latin typeface="BIZ UDGothic" panose="020B0400000000000000" pitchFamily="49" charset="-128"/>
                <a:ea typeface="BIZ UDGothic" panose="020B0400000000000000" pitchFamily="49" charset="-128"/>
              </a:rPr>
              <a:t>年</a:t>
            </a:r>
            <a:r>
              <a:rPr kumimoji="1" lang="en-US" altLang="ja-JP" sz="20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4</a:t>
            </a:r>
            <a:r>
              <a:rPr kumimoji="1" lang="ja-JP" altLang="en-US">
                <a:latin typeface="BIZ UDGothic" panose="020B0400000000000000" pitchFamily="49" charset="-128"/>
                <a:ea typeface="BIZ UDGothic" panose="020B0400000000000000" pitchFamily="49" charset="-128"/>
              </a:rPr>
              <a:t>月</a:t>
            </a:r>
            <a:r>
              <a:rPr kumimoji="1" lang="en-US" altLang="ja-JP" sz="20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27</a:t>
            </a:r>
            <a:r>
              <a:rPr kumimoji="1" lang="ja-JP" altLang="en-US">
                <a:latin typeface="BIZ UDGothic" panose="020B0400000000000000" pitchFamily="49" charset="-128"/>
                <a:ea typeface="BIZ UDGothic" panose="020B0400000000000000" pitchFamily="49" charset="-128"/>
              </a:rPr>
              <a:t>日</a:t>
            </a:r>
            <a:r>
              <a:rPr kumimoji="1" lang="en-US" altLang="ja-JP" dirty="0">
                <a:latin typeface="BIZ UDGothic" panose="020B0400000000000000" pitchFamily="49" charset="-128"/>
                <a:ea typeface="BIZ UDGothic" panose="020B0400000000000000" pitchFamily="49" charset="-128"/>
              </a:rPr>
              <a:t>(</a:t>
            </a:r>
            <a:r>
              <a:rPr kumimoji="1" lang="ja-JP" altLang="en-US" dirty="0">
                <a:latin typeface="BIZ UDGothic" panose="020B0400000000000000" pitchFamily="49" charset="-128"/>
                <a:ea typeface="BIZ UDGothic" panose="020B0400000000000000" pitchFamily="49" charset="-128"/>
              </a:rPr>
              <a:t>月</a:t>
            </a:r>
            <a:r>
              <a:rPr kumimoji="1" lang="en-US" altLang="ja-JP" dirty="0">
                <a:latin typeface="BIZ UDGothic" panose="020B0400000000000000" pitchFamily="49" charset="-128"/>
                <a:ea typeface="BIZ UDGothic" panose="020B0400000000000000" pitchFamily="49" charset="-128"/>
              </a:rPr>
              <a:t>)</a:t>
            </a:r>
            <a:endParaRPr kumimoji="1" lang="en-US" altLang="ja-JP" sz="200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95816A5-DE35-3C4B-F634-497E6B012849}"/>
              </a:ext>
            </a:extLst>
          </p:cNvPr>
          <p:cNvSpPr txBox="1"/>
          <p:nvPr/>
        </p:nvSpPr>
        <p:spPr>
          <a:xfrm>
            <a:off x="282323" y="7577542"/>
            <a:ext cx="28854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dirty="0">
                <a:latin typeface="Hiragino Sans W2" panose="020B0400000000000000" pitchFamily="34" charset="-128"/>
                <a:ea typeface="Hiragino Sans W2" panose="020B0400000000000000" pitchFamily="34" charset="-128"/>
              </a:rPr>
              <a:t>◆ ◆</a:t>
            </a:r>
            <a:r>
              <a:rPr kumimoji="1" lang="en-US" altLang="ja-JP" dirty="0">
                <a:latin typeface="Hiragino Sans W2" panose="020B0400000000000000" pitchFamily="34" charset="-128"/>
                <a:ea typeface="Hiragino Sans W2" panose="020B0400000000000000" pitchFamily="34" charset="-128"/>
              </a:rPr>
              <a:t> </a:t>
            </a:r>
            <a:r>
              <a:rPr kumimoji="1" lang="ja-JP" altLang="en-US" dirty="0">
                <a:latin typeface="BIZ UDGothic" panose="020B0400000000000000" pitchFamily="49" charset="-128"/>
                <a:ea typeface="BIZ UDGothic" panose="020B0400000000000000" pitchFamily="49" charset="-128"/>
              </a:rPr>
              <a:t>オンライン開催</a:t>
            </a:r>
            <a:r>
              <a:rPr kumimoji="1" lang="en-US" altLang="ja-JP" dirty="0">
                <a:latin typeface="BIZ UDGothic" panose="020B0400000000000000" pitchFamily="49" charset="-128"/>
                <a:ea typeface="BIZ UDGothic" panose="020B0400000000000000" pitchFamily="49" charset="-128"/>
              </a:rPr>
              <a:t> </a:t>
            </a:r>
            <a:r>
              <a:rPr kumimoji="1" lang="ja-JP" altLang="en-US" dirty="0">
                <a:latin typeface="Hiragino Sans W2" panose="020B0400000000000000" pitchFamily="34" charset="-128"/>
                <a:ea typeface="Hiragino Sans W2" panose="020B0400000000000000" pitchFamily="34" charset="-128"/>
              </a:rPr>
              <a:t>◆ ◆</a:t>
            </a:r>
            <a:endParaRPr kumimoji="1" lang="en-US" altLang="ja-JP" dirty="0">
              <a:latin typeface="Hiragino Sans W2" panose="020B0400000000000000" pitchFamily="34" charset="-128"/>
              <a:ea typeface="Hiragino Sans W2" panose="020B04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AF7967-F321-6AC8-3776-93B294B2A29E}"/>
              </a:ext>
            </a:extLst>
          </p:cNvPr>
          <p:cNvSpPr txBox="1"/>
          <p:nvPr/>
        </p:nvSpPr>
        <p:spPr>
          <a:xfrm>
            <a:off x="3721100" y="6477600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dirty="0">
                <a:latin typeface="BIZ UDGothic" panose="020B0400000000000000" pitchFamily="49" charset="-128"/>
                <a:ea typeface="BIZ UDGothic" panose="020B0400000000000000" pitchFamily="49" charset="-128"/>
              </a:rPr>
              <a:t>◆ ◆</a:t>
            </a:r>
            <a:r>
              <a:rPr kumimoji="1" lang="en-US" altLang="ja-JP" dirty="0">
                <a:latin typeface="BIZ UDGothic" panose="020B0400000000000000" pitchFamily="49" charset="-128"/>
                <a:ea typeface="BIZ UDGothic" panose="020B0400000000000000" pitchFamily="49" charset="-128"/>
              </a:rPr>
              <a:t> </a:t>
            </a:r>
            <a:r>
              <a:rPr kumimoji="1" lang="ja-JP" altLang="en-US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プログラム</a:t>
            </a:r>
            <a:r>
              <a:rPr kumimoji="1" lang="en-US" altLang="ja-JP" dirty="0">
                <a:latin typeface="BIZ UDGothic" panose="020B0400000000000000" pitchFamily="49" charset="-128"/>
                <a:ea typeface="BIZ UDGothic" panose="020B0400000000000000" pitchFamily="49" charset="-128"/>
              </a:rPr>
              <a:t> </a:t>
            </a:r>
            <a:r>
              <a:rPr kumimoji="1" lang="ja-JP" altLang="en-US" dirty="0">
                <a:latin typeface="BIZ UDGothic" panose="020B0400000000000000" pitchFamily="49" charset="-128"/>
                <a:ea typeface="BIZ UDGothic" panose="020B0400000000000000" pitchFamily="49" charset="-128"/>
              </a:rPr>
              <a:t>◆ ◆</a:t>
            </a:r>
            <a:endParaRPr kumimoji="1" lang="en-US" altLang="ja-JP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7CDB536-32A0-7B50-BF53-839DF02BAD48}"/>
              </a:ext>
            </a:extLst>
          </p:cNvPr>
          <p:cNvSpPr txBox="1"/>
          <p:nvPr/>
        </p:nvSpPr>
        <p:spPr>
          <a:xfrm>
            <a:off x="3721100" y="6932833"/>
            <a:ext cx="2682831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50" dirty="0">
                <a:latin typeface="BIZ UDGothic" panose="020B0400000000000000" pitchFamily="49" charset="-128"/>
                <a:ea typeface="BIZ UDGothic" panose="020B0400000000000000" pitchFamily="49" charset="-128"/>
              </a:rPr>
              <a:t>１．経営学研究科長・挨拶</a:t>
            </a:r>
            <a:endParaRPr lang="en-US" altLang="ja-JP" sz="105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50" dirty="0">
                <a:latin typeface="BIZ UDGothic" panose="020B0400000000000000" pitchFamily="49" charset="-128"/>
                <a:ea typeface="BIZ UDGothic" panose="020B0400000000000000" pitchFamily="49" charset="-128"/>
              </a:rPr>
              <a:t>２．経営学研究科の入試・カリキュラム・　　</a:t>
            </a:r>
            <a:endParaRPr lang="en-US" altLang="ja-JP" sz="105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50" dirty="0">
                <a:latin typeface="BIZ UDGothic" panose="020B0400000000000000" pitchFamily="49" charset="-128"/>
                <a:ea typeface="BIZ UDGothic" panose="020B0400000000000000" pitchFamily="49" charset="-128"/>
              </a:rPr>
              <a:t>　　進路等</a:t>
            </a:r>
            <a:r>
              <a:rPr lang="ja-JP" altLang="en-US" sz="1050">
                <a:latin typeface="BIZ UDGothic" panose="020B0400000000000000" pitchFamily="49" charset="-128"/>
                <a:ea typeface="BIZ UDGothic" panose="020B0400000000000000" pitchFamily="49" charset="-128"/>
              </a:rPr>
              <a:t>について</a:t>
            </a:r>
            <a:endParaRPr lang="en-US" altLang="ja-JP" sz="105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50">
                <a:latin typeface="BIZ UDGothic" panose="020B0400000000000000" pitchFamily="49" charset="-128"/>
                <a:ea typeface="BIZ UDGothic" panose="020B0400000000000000" pitchFamily="49" charset="-128"/>
              </a:rPr>
              <a:t>３．</a:t>
            </a:r>
            <a:r>
              <a:rPr lang="ja-JP" altLang="en-US" sz="1050" dirty="0">
                <a:latin typeface="BIZ UDGothic" panose="020B0400000000000000" pitchFamily="49" charset="-128"/>
                <a:ea typeface="BIZ UDGothic" panose="020B0400000000000000" pitchFamily="49" charset="-128"/>
              </a:rPr>
              <a:t>大学院生の生活について（大学院生）</a:t>
            </a:r>
            <a:endParaRPr lang="en-US" altLang="ja-JP" sz="105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50">
                <a:latin typeface="BIZ UDGothic" panose="020B0400000000000000" pitchFamily="49" charset="-128"/>
                <a:ea typeface="BIZ UDGothic" panose="020B0400000000000000" pitchFamily="49" charset="-128"/>
              </a:rPr>
              <a:t>４．</a:t>
            </a:r>
            <a:r>
              <a:rPr lang="ja-JP" altLang="en-US" sz="1050" dirty="0">
                <a:latin typeface="BIZ UDGothic" panose="020B0400000000000000" pitchFamily="49" charset="-128"/>
                <a:ea typeface="BIZ UDGothic" panose="020B0400000000000000" pitchFamily="49" charset="-128"/>
              </a:rPr>
              <a:t>質疑応答</a:t>
            </a:r>
            <a:endParaRPr lang="en-US" altLang="ja-JP" sz="1050" dirty="0">
              <a:effectLst/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kumimoji="1" lang="ja-JP" altLang="en-US" sz="1050">
                <a:latin typeface="BIZ UDGothic" panose="020B0400000000000000" pitchFamily="49" charset="-128"/>
                <a:ea typeface="BIZ UDGothic" panose="020B0400000000000000" pitchFamily="49" charset="-128"/>
              </a:rPr>
              <a:t>５</a:t>
            </a:r>
            <a:r>
              <a:rPr kumimoji="1" lang="en-US" altLang="ja-JP" sz="1050">
                <a:latin typeface="BIZ UDGothic" panose="020B0400000000000000" pitchFamily="49" charset="-128"/>
                <a:ea typeface="BIZ UDGothic" panose="020B0400000000000000" pitchFamily="49" charset="-128"/>
              </a:rPr>
              <a:t>. </a:t>
            </a:r>
            <a:r>
              <a:rPr kumimoji="1" lang="ja-JP" altLang="en-US" sz="1050">
                <a:latin typeface="BIZ UDGothic" panose="020B0400000000000000" pitchFamily="49" charset="-128"/>
                <a:ea typeface="BIZ UDGothic" panose="020B0400000000000000" pitchFamily="49" charset="-128"/>
              </a:rPr>
              <a:t>アンケート</a:t>
            </a:r>
            <a:endParaRPr kumimoji="1" lang="ja-JP" altLang="en-US" sz="105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B4A3F98-D3BD-E213-B1BD-639250E5C582}"/>
              </a:ext>
            </a:extLst>
          </p:cNvPr>
          <p:cNvSpPr txBox="1"/>
          <p:nvPr/>
        </p:nvSpPr>
        <p:spPr>
          <a:xfrm>
            <a:off x="450618" y="7215877"/>
            <a:ext cx="202491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ja-JP" sz="20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12:20-13:10</a:t>
            </a:r>
            <a:endParaRPr kumimoji="1" lang="ja-JP" altLang="en-US" sz="200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1D448C5-649E-F429-307C-25EB53DFE7ED}"/>
              </a:ext>
            </a:extLst>
          </p:cNvPr>
          <p:cNvSpPr txBox="1"/>
          <p:nvPr/>
        </p:nvSpPr>
        <p:spPr>
          <a:xfrm>
            <a:off x="1774254" y="8859192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1400">
              <a:latin typeface="Hiragino Sans W2" panose="020B0400000000000000" pitchFamily="34" charset="-128"/>
              <a:ea typeface="Hiragino Sans W2" panose="020B04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9725DCA-AC16-A36B-C32F-FF66A7D50456}"/>
              </a:ext>
            </a:extLst>
          </p:cNvPr>
          <p:cNvSpPr txBox="1"/>
          <p:nvPr/>
        </p:nvSpPr>
        <p:spPr>
          <a:xfrm>
            <a:off x="447816" y="9445555"/>
            <a:ext cx="18466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後日、録画も</a:t>
            </a:r>
            <a:r>
              <a:rPr kumimoji="1" lang="ja-JP" altLang="en-US" sz="1200">
                <a:latin typeface="BIZ UDGothic" panose="020B0400000000000000" pitchFamily="49" charset="-128"/>
                <a:ea typeface="BIZ UDGothic" panose="020B0400000000000000" pitchFamily="49" charset="-128"/>
              </a:rPr>
              <a:t>公開します</a:t>
            </a:r>
            <a:r>
              <a:rPr kumimoji="1" lang="ja-JP" altLang="en-US" sz="1200">
                <a:latin typeface="Hiragino Sans W2" panose="020B0400000000000000" pitchFamily="34" charset="-128"/>
                <a:ea typeface="Hiragino Sans W2" panose="020B0400000000000000" pitchFamily="34" charset="-128"/>
              </a:rPr>
              <a:t>。</a:t>
            </a:r>
            <a:endParaRPr kumimoji="1" lang="en-US" altLang="ja-JP" sz="1200" dirty="0">
              <a:latin typeface="Hiragino Sans W2" panose="020B0400000000000000" pitchFamily="34" charset="-128"/>
              <a:ea typeface="Hiragino Sans W2" panose="020B04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C183491-F049-928D-99A4-4EF94563F8A5}"/>
              </a:ext>
            </a:extLst>
          </p:cNvPr>
          <p:cNvSpPr txBox="1"/>
          <p:nvPr/>
        </p:nvSpPr>
        <p:spPr>
          <a:xfrm>
            <a:off x="3930150" y="8302457"/>
            <a:ext cx="125675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400">
                <a:latin typeface="BIZ UDGothic" panose="020B0400000000000000" pitchFamily="49" charset="-128"/>
                <a:ea typeface="BIZ UDGothic" panose="020B0400000000000000" pitchFamily="49" charset="-128"/>
              </a:rPr>
              <a:t>現役大学院生も</a:t>
            </a:r>
            <a:br>
              <a:rPr kumimoji="1" lang="en-US" altLang="ja-JP" sz="1400" dirty="0">
                <a:latin typeface="BIZ UDGothic" panose="020B0400000000000000" pitchFamily="49" charset="-128"/>
                <a:ea typeface="BIZ UDGothic" panose="020B0400000000000000" pitchFamily="49" charset="-128"/>
              </a:rPr>
            </a:br>
            <a:r>
              <a:rPr kumimoji="1" lang="ja-JP" altLang="en-US" sz="1400">
                <a:latin typeface="BIZ UDGothic" panose="020B0400000000000000" pitchFamily="49" charset="-128"/>
                <a:ea typeface="BIZ UDGothic" panose="020B0400000000000000" pitchFamily="49" charset="-128"/>
              </a:rPr>
              <a:t>登壇します！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A517DE4-156E-622E-43EC-47B4CD2A44DC}"/>
              </a:ext>
            </a:extLst>
          </p:cNvPr>
          <p:cNvSpPr txBox="1"/>
          <p:nvPr/>
        </p:nvSpPr>
        <p:spPr>
          <a:xfrm>
            <a:off x="3768456" y="9122390"/>
            <a:ext cx="270854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お問い合わせ</a:t>
            </a:r>
            <a:endParaRPr kumimoji="1" lang="en-US" altLang="ja-JP" sz="110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>
              <a:tabLst>
                <a:tab pos="611188" algn="l"/>
              </a:tabLst>
            </a:pPr>
            <a:r>
              <a:rPr kumimoji="1" lang="ja-JP" altLang="en-US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経営学研究科教務グループ</a:t>
            </a:r>
            <a:endParaRPr kumimoji="1" lang="en-US" altLang="ja-JP" sz="110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>
              <a:tabLst>
                <a:tab pos="611188" algn="l"/>
              </a:tabLst>
            </a:pPr>
            <a:r>
              <a:rPr kumimoji="1" lang="en-US" altLang="ja-JP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E-mail </a:t>
            </a:r>
            <a:r>
              <a:rPr kumimoji="1" lang="ja-JP" altLang="en-US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： </a:t>
            </a:r>
            <a:r>
              <a:rPr kumimoji="1" lang="en-US" altLang="ja-JP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bkyomu@b.kobe-u.ac.jp</a:t>
            </a:r>
            <a:endParaRPr kumimoji="1" lang="ja-JP" altLang="en-US" sz="110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50D646D-FAB3-7A6B-9415-A92F0F766D3E}"/>
              </a:ext>
            </a:extLst>
          </p:cNvPr>
          <p:cNvSpPr txBox="1"/>
          <p:nvPr/>
        </p:nvSpPr>
        <p:spPr>
          <a:xfrm>
            <a:off x="262228" y="7908429"/>
            <a:ext cx="336863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/>
            <a:r>
              <a:rPr lang="en-US" altLang="ja-JP" sz="1100" dirty="0">
                <a:solidFill>
                  <a:srgbClr val="24242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Zoom</a:t>
            </a:r>
            <a:r>
              <a:rPr lang="ja-JP" altLang="en-US" sz="1100" dirty="0">
                <a:solidFill>
                  <a:srgbClr val="24242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によるオンライン開催（事前申込み</a:t>
            </a:r>
            <a:r>
              <a:rPr lang="ja-JP" altLang="en-US" sz="1100">
                <a:solidFill>
                  <a:srgbClr val="24242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不要）</a:t>
            </a:r>
            <a:endParaRPr lang="en-US" altLang="ja-JP" sz="1100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latinLnBrk="1"/>
            <a:r>
              <a:rPr lang="en-US" altLang="ja-JP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https://</a:t>
            </a:r>
            <a:r>
              <a:rPr lang="en-US" altLang="ja-JP" sz="1100" dirty="0" err="1">
                <a:latin typeface="BIZ UDGothic" panose="020B0400000000000000" pitchFamily="49" charset="-128"/>
                <a:ea typeface="BIZ UDGothic" panose="020B0400000000000000" pitchFamily="49" charset="-128"/>
              </a:rPr>
              <a:t>zoom.us</a:t>
            </a:r>
            <a:r>
              <a:rPr lang="en-US" altLang="ja-JP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/j/92222769636?pwd=aheXiW7ivaMD2LCYySotPmA4HyVJ5q.1</a:t>
            </a:r>
          </a:p>
          <a:p>
            <a:pPr latinLnBrk="1"/>
            <a:r>
              <a:rPr lang="ja-JP" altLang="en-US" sz="1100">
                <a:latin typeface="BIZ UDGothic" panose="020B0400000000000000" pitchFamily="49" charset="-128"/>
                <a:ea typeface="BIZ UDGothic" panose="020B0400000000000000" pitchFamily="49" charset="-128"/>
              </a:rPr>
              <a:t>ミーティング </a:t>
            </a:r>
            <a:r>
              <a:rPr lang="en-US" altLang="ja-JP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ID: 922 2276 9636</a:t>
            </a:r>
            <a:br>
              <a:rPr lang="ja-JP" altLang="en-US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</a:br>
            <a:r>
              <a:rPr lang="ja-JP" altLang="en-US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パスコード</a:t>
            </a:r>
            <a:r>
              <a:rPr lang="en-US" altLang="ja-JP" sz="1100" dirty="0">
                <a:latin typeface="BIZ UDGothic" panose="020B0400000000000000" pitchFamily="49" charset="-128"/>
                <a:ea typeface="BIZ UDGothic" panose="020B0400000000000000" pitchFamily="49" charset="-128"/>
              </a:rPr>
              <a:t>: PcTPG5</a:t>
            </a: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C2A7511-5916-1DDA-C8A8-54B4D6D473C2}"/>
              </a:ext>
            </a:extLst>
          </p:cNvPr>
          <p:cNvSpPr/>
          <p:nvPr/>
        </p:nvSpPr>
        <p:spPr>
          <a:xfrm>
            <a:off x="3768457" y="8172820"/>
            <a:ext cx="1731544" cy="677108"/>
          </a:xfrm>
          <a:custGeom>
            <a:avLst/>
            <a:gdLst>
              <a:gd name="connsiteX0" fmla="*/ 37444 w 1799052"/>
              <a:gd name="connsiteY0" fmla="*/ 0 h 677108"/>
              <a:gd name="connsiteX1" fmla="*/ 1677711 w 1799052"/>
              <a:gd name="connsiteY1" fmla="*/ 0 h 677108"/>
              <a:gd name="connsiteX2" fmla="*/ 1715155 w 1799052"/>
              <a:gd name="connsiteY2" fmla="*/ 37444 h 677108"/>
              <a:gd name="connsiteX3" fmla="*/ 1715155 w 1799052"/>
              <a:gd name="connsiteY3" fmla="*/ 425165 h 677108"/>
              <a:gd name="connsiteX4" fmla="*/ 1799052 w 1799052"/>
              <a:gd name="connsiteY4" fmla="*/ 585756 h 677108"/>
              <a:gd name="connsiteX5" fmla="*/ 1715155 w 1799052"/>
              <a:gd name="connsiteY5" fmla="*/ 576823 h 677108"/>
              <a:gd name="connsiteX6" fmla="*/ 1715155 w 1799052"/>
              <a:gd name="connsiteY6" fmla="*/ 639664 h 677108"/>
              <a:gd name="connsiteX7" fmla="*/ 1677711 w 1799052"/>
              <a:gd name="connsiteY7" fmla="*/ 677108 h 677108"/>
              <a:gd name="connsiteX8" fmla="*/ 37444 w 1799052"/>
              <a:gd name="connsiteY8" fmla="*/ 677108 h 677108"/>
              <a:gd name="connsiteX9" fmla="*/ 0 w 1799052"/>
              <a:gd name="connsiteY9" fmla="*/ 639664 h 677108"/>
              <a:gd name="connsiteX10" fmla="*/ 0 w 1799052"/>
              <a:gd name="connsiteY10" fmla="*/ 37444 h 677108"/>
              <a:gd name="connsiteX11" fmla="*/ 37444 w 1799052"/>
              <a:gd name="connsiteY11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9052" h="677108">
                <a:moveTo>
                  <a:pt x="37444" y="0"/>
                </a:moveTo>
                <a:lnTo>
                  <a:pt x="1677711" y="0"/>
                </a:lnTo>
                <a:cubicBezTo>
                  <a:pt x="1698391" y="0"/>
                  <a:pt x="1715155" y="16764"/>
                  <a:pt x="1715155" y="37444"/>
                </a:cubicBezTo>
                <a:lnTo>
                  <a:pt x="1715155" y="425165"/>
                </a:lnTo>
                <a:lnTo>
                  <a:pt x="1799052" y="585756"/>
                </a:lnTo>
                <a:lnTo>
                  <a:pt x="1715155" y="576823"/>
                </a:lnTo>
                <a:lnTo>
                  <a:pt x="1715155" y="639664"/>
                </a:lnTo>
                <a:cubicBezTo>
                  <a:pt x="1715155" y="660344"/>
                  <a:pt x="1698391" y="677108"/>
                  <a:pt x="1677711" y="677108"/>
                </a:cubicBezTo>
                <a:lnTo>
                  <a:pt x="37444" y="677108"/>
                </a:lnTo>
                <a:cubicBezTo>
                  <a:pt x="16764" y="677108"/>
                  <a:pt x="0" y="660344"/>
                  <a:pt x="0" y="639664"/>
                </a:cubicBezTo>
                <a:lnTo>
                  <a:pt x="0" y="37444"/>
                </a:lnTo>
                <a:cubicBezTo>
                  <a:pt x="0" y="16764"/>
                  <a:pt x="16764" y="0"/>
                  <a:pt x="37444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9F6B37-D468-7088-9B16-C1D4109A2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5531" y="8731019"/>
            <a:ext cx="966878" cy="96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1734</TotalTime>
  <Words>169</Words>
  <Application>Microsoft Office PowerPoint</Application>
  <PresentationFormat>A4 210 x 297 mm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UDGothic</vt:lpstr>
      <vt:lpstr>Hiragino Sans W2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Manabu Miyao</dc:creator>
  <cp:lastModifiedBy>太田　佳那</cp:lastModifiedBy>
  <cp:revision>36</cp:revision>
  <cp:lastPrinted>2024-03-21T00:20:15Z</cp:lastPrinted>
  <dcterms:created xsi:type="dcterms:W3CDTF">2023-04-13T10:04:10Z</dcterms:created>
  <dcterms:modified xsi:type="dcterms:W3CDTF">2026-04-26T23:53:22Z</dcterms:modified>
</cp:coreProperties>
</file>